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8" r:id="rId6"/>
    <p:sldId id="270" r:id="rId7"/>
    <p:sldId id="262" r:id="rId8"/>
    <p:sldId id="277" r:id="rId9"/>
    <p:sldId id="284" r:id="rId10"/>
    <p:sldId id="271" r:id="rId11"/>
    <p:sldId id="264" r:id="rId12"/>
    <p:sldId id="281" r:id="rId13"/>
    <p:sldId id="283" r:id="rId14"/>
    <p:sldId id="282" r:id="rId15"/>
    <p:sldId id="275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246E-8E43-443F-83D9-60CA8AB28667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0485-613F-43A8-9D50-BC798862A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485-613F-43A8-9D50-BC798862A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2D904B8-B403-46D3-937B-93ACB26F8C25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NFARC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Beckman RN, BSN</a:t>
            </a:r>
          </a:p>
          <a:p>
            <a:r>
              <a:rPr lang="en-US" dirty="0" smtClean="0"/>
              <a:t>March 23, 2012</a:t>
            </a:r>
          </a:p>
          <a:p>
            <a:r>
              <a:rPr lang="en-US" dirty="0" smtClean="0"/>
              <a:t>MSN 621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Ischemic Stroke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Pathophysiology of Ischemic Stroke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     What is a mechanism </a:t>
            </a:r>
            <a:r>
              <a:rPr lang="en-US" sz="2400" dirty="0"/>
              <a:t>that </a:t>
            </a:r>
            <a:r>
              <a:rPr lang="en-US" sz="2400" dirty="0" smtClean="0"/>
              <a:t>can cause </a:t>
            </a:r>
            <a:r>
              <a:rPr lang="en-US" sz="2400" dirty="0"/>
              <a:t>ischemic </a:t>
            </a:r>
            <a:r>
              <a:rPr lang="en-US" sz="2400" dirty="0" smtClean="0"/>
              <a:t>injury?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14400" y="3048000"/>
            <a:ext cx="25146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Edema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781300"/>
            <a:ext cx="2514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Hypertension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No, this is not a direct mechanism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     Sudden </a:t>
            </a:r>
            <a:r>
              <a:rPr lang="en-US" sz="2000" dirty="0"/>
              <a:t>numbness of the face, arm, or leg, especially on one side of the body</a:t>
            </a:r>
          </a:p>
          <a:p>
            <a:pPr marL="0" indent="0">
              <a:buNone/>
            </a:pPr>
            <a:r>
              <a:rPr lang="en-US" sz="2000" dirty="0" smtClean="0"/>
              <a:t>-     Sudden </a:t>
            </a:r>
            <a:r>
              <a:rPr lang="en-US" sz="2000" dirty="0"/>
              <a:t>confusion, trouble speaking or understanding speech</a:t>
            </a:r>
          </a:p>
          <a:p>
            <a:pPr marL="0" indent="0">
              <a:buNone/>
            </a:pPr>
            <a:r>
              <a:rPr lang="en-US" sz="2000" dirty="0" smtClean="0"/>
              <a:t>-     Sudden </a:t>
            </a:r>
            <a:r>
              <a:rPr lang="en-US" sz="2000" dirty="0"/>
              <a:t>trouble seeing in one or both eyes</a:t>
            </a:r>
          </a:p>
          <a:p>
            <a:pPr marL="0" indent="0">
              <a:buNone/>
            </a:pPr>
            <a:r>
              <a:rPr lang="en-US" sz="2000" dirty="0" smtClean="0"/>
              <a:t>-     Sudden </a:t>
            </a:r>
            <a:r>
              <a:rPr lang="en-US" sz="2000" dirty="0"/>
              <a:t>trouble walking, dizziness, loss of balance or coordination</a:t>
            </a:r>
          </a:p>
          <a:p>
            <a:pPr marL="0" indent="0">
              <a:buNone/>
            </a:pPr>
            <a:r>
              <a:rPr lang="en-US" sz="2000" dirty="0" smtClean="0"/>
              <a:t>-     Sudden </a:t>
            </a:r>
            <a:r>
              <a:rPr lang="en-US" sz="2000" dirty="0"/>
              <a:t>severe headache with no known </a:t>
            </a:r>
            <a:r>
              <a:rPr lang="en-US" sz="2000" dirty="0" smtClean="0"/>
              <a:t>cause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The Internet Stroke Center</a:t>
            </a:r>
            <a:r>
              <a:rPr lang="en-US" sz="1000" dirty="0"/>
              <a:t>. (</a:t>
            </a:r>
            <a:r>
              <a:rPr lang="en-US" sz="1000" dirty="0" err="1"/>
              <a:t>n.d.</a:t>
            </a:r>
            <a:r>
              <a:rPr lang="en-US" sz="1000" dirty="0"/>
              <a:t>). Retrieved February 7, 2012, from Ischemic Stroke: http://www.strokecenter.org/patients/about-stroke/ischemic-stroke/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857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85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Jones, K. (2012, February 4). </a:t>
            </a:r>
            <a:r>
              <a:rPr lang="en-US" sz="800" i="1" dirty="0"/>
              <a:t>Med India Network for Health</a:t>
            </a:r>
            <a:r>
              <a:rPr lang="en-US" sz="800" dirty="0"/>
              <a:t>. Retrieved February 15, 2012, from Risk of Ischemic Stroke may be Aggravated by Infections in Childhood: http://</a:t>
            </a:r>
            <a:r>
              <a:rPr lang="en-US" sz="800" dirty="0" smtClean="0"/>
              <a:t>www.medindia.net/news/risk-of-ischemic-stroke-may-be-aggravated-by-infections-in-childhood-97035-1.htm</a:t>
            </a:r>
            <a:r>
              <a:rPr lang="en-US" sz="800" dirty="0"/>
              <a:t> </a:t>
            </a:r>
            <a:r>
              <a:rPr lang="en-US" sz="800" dirty="0" smtClean="0"/>
              <a:t>Used with permission.</a:t>
            </a:r>
            <a:endParaRPr lang="en-US" sz="800" dirty="0"/>
          </a:p>
          <a:p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2672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i="0" kern="1200" cap="none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9450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Signs and Symptoms of Ischemic Stroke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Treatment Options for Ischemic Stroke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en-US" sz="2000" b="1" dirty="0" smtClean="0"/>
              <a:t>Thrombolytic </a:t>
            </a:r>
            <a:r>
              <a:rPr lang="en-US" sz="2000" b="1" dirty="0"/>
              <a:t>(</a:t>
            </a:r>
            <a:r>
              <a:rPr lang="en-US" sz="2000" b="1" dirty="0" err="1"/>
              <a:t>Fibrinolytic</a:t>
            </a:r>
            <a:r>
              <a:rPr lang="en-US" sz="2000" b="1" dirty="0"/>
              <a:t>) </a:t>
            </a:r>
            <a:r>
              <a:rPr lang="en-US" sz="2000" b="1" dirty="0" smtClean="0"/>
              <a:t>Drugs</a:t>
            </a:r>
          </a:p>
          <a:p>
            <a:pPr marL="457200" lvl="1" indent="0">
              <a:buNone/>
            </a:pPr>
            <a:r>
              <a:rPr lang="en-US" sz="2000" dirty="0" smtClean="0"/>
              <a:t>- Tissue </a:t>
            </a:r>
            <a:r>
              <a:rPr lang="en-US" sz="2000" dirty="0"/>
              <a:t>P</a:t>
            </a:r>
            <a:r>
              <a:rPr lang="en-US" sz="2000" dirty="0" smtClean="0"/>
              <a:t>lasminogen Activator </a:t>
            </a:r>
            <a:r>
              <a:rPr lang="en-US" sz="2000" dirty="0"/>
              <a:t>(</a:t>
            </a:r>
            <a:r>
              <a:rPr lang="en-US" sz="2000" dirty="0" err="1"/>
              <a:t>tPA</a:t>
            </a:r>
            <a:r>
              <a:rPr lang="en-US" sz="2000" dirty="0"/>
              <a:t>) is given intravenously to break up clots and help restore blood flow to the brain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en-US" sz="2000" b="1" dirty="0" smtClean="0"/>
              <a:t>Antiplatelet Drugs and Anticoagulants</a:t>
            </a:r>
          </a:p>
          <a:p>
            <a:pPr marL="457200" lvl="1" indent="0">
              <a:buNone/>
            </a:pPr>
            <a:r>
              <a:rPr lang="en-US" sz="2000" dirty="0" smtClean="0"/>
              <a:t>- ASA, Heparin, Warfarin</a:t>
            </a:r>
          </a:p>
          <a:p>
            <a:pPr marL="0" indent="0">
              <a:buNone/>
            </a:pPr>
            <a:r>
              <a:rPr lang="en-US" sz="2000" b="1" dirty="0" smtClean="0"/>
              <a:t>- The </a:t>
            </a:r>
            <a:r>
              <a:rPr lang="en-US" sz="2000" b="1" dirty="0"/>
              <a:t>figure </a:t>
            </a:r>
            <a:r>
              <a:rPr lang="en-US" sz="2000" b="1" dirty="0" smtClean="0"/>
              <a:t>to the right demonstrates </a:t>
            </a:r>
            <a:r>
              <a:rPr lang="en-US" sz="2000" b="1" dirty="0"/>
              <a:t>clot fibrinolysis. </a:t>
            </a:r>
            <a:r>
              <a:rPr lang="en-US" sz="2000" b="1" dirty="0">
                <a:solidFill>
                  <a:srgbClr val="0033CC"/>
                </a:solidFill>
              </a:rPr>
              <a:t>Blue</a:t>
            </a:r>
            <a:r>
              <a:rPr lang="en-US" sz="2000" b="1" dirty="0"/>
              <a:t> arrows denoting stimulation, and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b="1" dirty="0"/>
              <a:t> arrows inhibition</a:t>
            </a:r>
            <a:r>
              <a:rPr lang="en-US" sz="1050" dirty="0"/>
              <a:t>.</a:t>
            </a:r>
            <a:endParaRPr lang="en-US" sz="1050" i="1" dirty="0"/>
          </a:p>
          <a:p>
            <a:pPr>
              <a:buFontTx/>
              <a:buChar char="-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519446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Elias A. </a:t>
            </a:r>
            <a:r>
              <a:rPr lang="en-US" sz="1000" dirty="0" err="1"/>
              <a:t>Giraldo</a:t>
            </a:r>
            <a:r>
              <a:rPr lang="en-US" sz="1000" dirty="0"/>
              <a:t>, M. (2007, April). </a:t>
            </a:r>
            <a:r>
              <a:rPr lang="en-US" sz="1000" i="1" dirty="0"/>
              <a:t>Ischemic Stroke</a:t>
            </a:r>
            <a:r>
              <a:rPr lang="en-US" sz="1000" dirty="0"/>
              <a:t>. Retrieved February 7, 2012, from The </a:t>
            </a:r>
            <a:r>
              <a:rPr lang="en-US" sz="1000" dirty="0" err="1"/>
              <a:t>Merk</a:t>
            </a:r>
            <a:r>
              <a:rPr lang="en-US" sz="1000" dirty="0"/>
              <a:t> </a:t>
            </a:r>
            <a:r>
              <a:rPr lang="en-US" sz="1000" dirty="0" smtClean="0"/>
              <a:t>Manual: http</a:t>
            </a:r>
            <a:r>
              <a:rPr lang="en-US" sz="1000" dirty="0"/>
              <a:t>://</a:t>
            </a:r>
            <a:r>
              <a:rPr lang="en-US" sz="1000" dirty="0" smtClean="0"/>
              <a:t>www.merckmanuals.com/professional/neurologic_disorders/stroke_cva/ischemic_stroke.html</a:t>
            </a:r>
            <a:endParaRPr lang="en-US" sz="10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148737"/>
            <a:ext cx="50768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90096" y="5939687"/>
            <a:ext cx="449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File</a:t>
            </a:r>
            <a:r>
              <a:rPr lang="en-US" sz="800" i="1" dirty="0"/>
              <a:t>: Fibrinoysis.png</a:t>
            </a:r>
            <a:r>
              <a:rPr lang="en-US" sz="800" dirty="0"/>
              <a:t>. (2005, April 26). Retrieved February 19, 2012, from Wikipedia The Free Encyclopedia: http://</a:t>
            </a:r>
            <a:r>
              <a:rPr lang="en-US" sz="800" dirty="0" smtClean="0"/>
              <a:t>en.wikipedia.org/wiki/File:Fibrinolysis.png Used with permission.</a:t>
            </a:r>
            <a:endParaRPr lang="en-US" sz="8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     </a:t>
            </a:r>
            <a:r>
              <a:rPr lang="en-US" sz="2000" b="1" dirty="0" smtClean="0"/>
              <a:t>Surgery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 smtClean="0"/>
              <a:t>- Carotid </a:t>
            </a:r>
            <a:r>
              <a:rPr lang="en-US" sz="2000" dirty="0" err="1"/>
              <a:t>Endarterectomy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-     </a:t>
            </a:r>
            <a:r>
              <a:rPr lang="en-US" sz="2000" b="1" dirty="0" smtClean="0"/>
              <a:t>Stents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 smtClean="0"/>
              <a:t>- Completed </a:t>
            </a:r>
            <a:r>
              <a:rPr lang="en-US" sz="2000" dirty="0"/>
              <a:t>if </a:t>
            </a:r>
            <a:r>
              <a:rPr lang="en-US" sz="2000" dirty="0" err="1"/>
              <a:t>Endarterectomy</a:t>
            </a:r>
            <a:r>
              <a:rPr lang="en-US" sz="2000" dirty="0"/>
              <a:t> is too risky</a:t>
            </a:r>
          </a:p>
          <a:p>
            <a:pPr marL="0" indent="0">
              <a:buNone/>
            </a:pPr>
            <a:r>
              <a:rPr lang="en-US" sz="2000" dirty="0" smtClean="0"/>
              <a:t>-     </a:t>
            </a:r>
            <a:r>
              <a:rPr lang="en-US" sz="2000" b="1" dirty="0" smtClean="0"/>
              <a:t>Other </a:t>
            </a:r>
            <a:r>
              <a:rPr lang="en-US" sz="2000" b="1" dirty="0"/>
              <a:t>Treatments</a:t>
            </a:r>
          </a:p>
          <a:p>
            <a:pPr marL="457200" lvl="1" indent="0">
              <a:buNone/>
            </a:pPr>
            <a:r>
              <a:rPr lang="en-US" sz="2000" dirty="0" smtClean="0"/>
              <a:t>- Tiny </a:t>
            </a:r>
            <a:r>
              <a:rPr lang="en-US" sz="2000" dirty="0"/>
              <a:t>corkscrew-shaped </a:t>
            </a:r>
            <a:r>
              <a:rPr lang="en-US" sz="2000" dirty="0" smtClean="0"/>
              <a:t>device or </a:t>
            </a:r>
            <a:r>
              <a:rPr lang="en-US" sz="2000" dirty="0" smtClean="0"/>
              <a:t>vacuum </a:t>
            </a:r>
            <a:r>
              <a:rPr lang="en-US" sz="2000" dirty="0"/>
              <a:t>used to snag clot and remove 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Treatment Options for Ischemic Stroke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Elias A. </a:t>
            </a:r>
            <a:r>
              <a:rPr lang="en-US" sz="1000" dirty="0" err="1"/>
              <a:t>Giraldo</a:t>
            </a:r>
            <a:r>
              <a:rPr lang="en-US" sz="1000" dirty="0"/>
              <a:t>, M. (2007, April). </a:t>
            </a:r>
            <a:r>
              <a:rPr lang="en-US" sz="1000" i="1" dirty="0"/>
              <a:t>Ischemic Stroke</a:t>
            </a:r>
            <a:r>
              <a:rPr lang="en-US" sz="1000" dirty="0"/>
              <a:t>. Retrieved February 7, 2012, from The </a:t>
            </a:r>
            <a:r>
              <a:rPr lang="en-US" sz="1000" dirty="0" err="1"/>
              <a:t>Merk</a:t>
            </a:r>
            <a:r>
              <a:rPr lang="en-US" sz="1000" dirty="0"/>
              <a:t> Manual: http://www.merckmanuals.com/professional/neurologic_disorders/stroke_cva/ischemic_stroke.html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6200" cy="423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00" y="5784474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National Stroke Association</a:t>
            </a:r>
            <a:r>
              <a:rPr lang="en-US" sz="800" dirty="0"/>
              <a:t>. (2012). Retrieved February 7, 2012, from Types of Stroke: (Shaping the Future of Aneurysm Treatments, 2008</a:t>
            </a:r>
            <a:r>
              <a:rPr lang="en-US" sz="800" dirty="0" smtClean="0"/>
              <a:t>) Used with permission.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Treatment Options for Ischemic Stroke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     What of the following are examples of invasive treatment options for Ischemic Stroke.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191000"/>
            <a:ext cx="25146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Stents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805545"/>
            <a:ext cx="2514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tPA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again, is this an invasive option?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3764" y="3186545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Heparin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Good guess!</a:t>
            </a:r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5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1900" b="1" dirty="0" smtClean="0"/>
              <a:t>-     Define </a:t>
            </a:r>
            <a:r>
              <a:rPr lang="en-US" sz="1900" b="1" dirty="0"/>
              <a:t>Ischemic Stroke</a:t>
            </a:r>
            <a:r>
              <a:rPr lang="en-US" sz="1900" dirty="0"/>
              <a:t>:</a:t>
            </a:r>
          </a:p>
          <a:p>
            <a:pPr marL="457200" lvl="1" indent="0">
              <a:buNone/>
            </a:pPr>
            <a:r>
              <a:rPr lang="en-US" sz="1900" dirty="0" smtClean="0"/>
              <a:t>- A </a:t>
            </a:r>
            <a:r>
              <a:rPr lang="en-US" sz="1900" dirty="0"/>
              <a:t>blocked artery in the brain</a:t>
            </a:r>
          </a:p>
          <a:p>
            <a:pPr marL="457200" lvl="1" indent="0">
              <a:buNone/>
            </a:pPr>
            <a:r>
              <a:rPr lang="en-US" sz="1900" dirty="0" smtClean="0"/>
              <a:t>- Brain </a:t>
            </a:r>
            <a:r>
              <a:rPr lang="en-US" sz="1900" dirty="0"/>
              <a:t>is unable to receive oxygen</a:t>
            </a:r>
          </a:p>
          <a:p>
            <a:pPr marL="0" lvl="0" indent="0">
              <a:buNone/>
            </a:pPr>
            <a:r>
              <a:rPr lang="en-US" sz="1900" b="1" dirty="0" smtClean="0"/>
              <a:t>-     Understand </a:t>
            </a:r>
            <a:r>
              <a:rPr lang="en-US" sz="1900" b="1" dirty="0"/>
              <a:t>Pathophysiology</a:t>
            </a:r>
            <a:r>
              <a:rPr lang="en-US" sz="1900" dirty="0"/>
              <a:t>:</a:t>
            </a:r>
          </a:p>
          <a:p>
            <a:pPr marL="457200" lvl="1" indent="0">
              <a:buNone/>
            </a:pPr>
            <a:r>
              <a:rPr lang="en-US" sz="1900" dirty="0" smtClean="0"/>
              <a:t>- Mechanism </a:t>
            </a:r>
            <a:r>
              <a:rPr lang="en-US" sz="1900" dirty="0"/>
              <a:t>of injury: edema, </a:t>
            </a:r>
            <a:r>
              <a:rPr lang="en-US" sz="1900" dirty="0" err="1"/>
              <a:t>microvascular</a:t>
            </a:r>
            <a:r>
              <a:rPr lang="en-US" sz="1900" dirty="0"/>
              <a:t> thrombosis, apoptosis, infarction with cell necrosis</a:t>
            </a:r>
          </a:p>
          <a:p>
            <a:pPr marL="457200" lvl="1" indent="0">
              <a:buNone/>
            </a:pPr>
            <a:r>
              <a:rPr lang="en-US" sz="1900" dirty="0" smtClean="0"/>
              <a:t>- Neurons </a:t>
            </a:r>
            <a:r>
              <a:rPr lang="en-US" sz="1900" dirty="0"/>
              <a:t>die without </a:t>
            </a:r>
            <a:r>
              <a:rPr lang="en-US" sz="1900" dirty="0" smtClean="0"/>
              <a:t>oxygen</a:t>
            </a:r>
          </a:p>
          <a:p>
            <a:pPr marL="0" lvl="0" indent="0">
              <a:buNone/>
            </a:pPr>
            <a:r>
              <a:rPr lang="en-US" sz="1900" b="1" dirty="0" smtClean="0"/>
              <a:t>-     Outline </a:t>
            </a:r>
            <a:r>
              <a:rPr lang="en-US" sz="1900" b="1" dirty="0"/>
              <a:t>treatment options</a:t>
            </a:r>
            <a:r>
              <a:rPr lang="en-US" sz="1900" dirty="0"/>
              <a:t>:</a:t>
            </a:r>
          </a:p>
          <a:p>
            <a:pPr marL="457200" lvl="1" indent="0">
              <a:buNone/>
            </a:pPr>
            <a:r>
              <a:rPr lang="en-US" sz="1900" dirty="0" smtClean="0"/>
              <a:t>- Medications</a:t>
            </a:r>
            <a:r>
              <a:rPr lang="en-US" sz="1900" dirty="0"/>
              <a:t>, surgery, </a:t>
            </a:r>
            <a:r>
              <a:rPr lang="en-US" sz="1900" dirty="0" smtClean="0"/>
              <a:t>stents</a:t>
            </a:r>
          </a:p>
          <a:p>
            <a:pPr marL="0" lvl="0" indent="0">
              <a:buNone/>
            </a:pPr>
            <a:r>
              <a:rPr lang="en-US" sz="1900" b="1" dirty="0" smtClean="0"/>
              <a:t>-     Explain </a:t>
            </a:r>
            <a:r>
              <a:rPr lang="en-US" sz="1900" b="1" dirty="0"/>
              <a:t>signs and symptoms</a:t>
            </a:r>
            <a:r>
              <a:rPr lang="en-US" sz="1900" dirty="0"/>
              <a:t>:</a:t>
            </a:r>
          </a:p>
          <a:p>
            <a:pPr marL="457200" lvl="1" indent="0">
              <a:buNone/>
            </a:pPr>
            <a:r>
              <a:rPr lang="en-US" sz="1900" dirty="0" smtClean="0"/>
              <a:t>- Numbness</a:t>
            </a:r>
            <a:r>
              <a:rPr lang="en-US" sz="1900" dirty="0"/>
              <a:t>, headache, confusion, trouble seeing and walking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Summary of Ischemic Stroke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29100" cy="363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38650" y="5465982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Treating Acute Ischemic Stroke</a:t>
            </a:r>
            <a:r>
              <a:rPr lang="en-US" sz="800" dirty="0"/>
              <a:t>. (</a:t>
            </a:r>
            <a:r>
              <a:rPr lang="en-US" sz="800" dirty="0" err="1"/>
              <a:t>n.d.</a:t>
            </a:r>
            <a:r>
              <a:rPr lang="en-US" sz="800" dirty="0"/>
              <a:t>). Retrieved February 19, 2012, from The University Hospital: http://</a:t>
            </a:r>
            <a:r>
              <a:rPr lang="en-US" sz="800" dirty="0" smtClean="0"/>
              <a:t>www.theuniversityhospital.com/stroke/ischemic.htm Used with permission from </a:t>
            </a:r>
            <a:r>
              <a:rPr lang="en-US" sz="800" dirty="0"/>
              <a:t>Charles </a:t>
            </a:r>
            <a:r>
              <a:rPr lang="en-US" sz="800" dirty="0" err="1"/>
              <a:t>Prestigiacomo</a:t>
            </a:r>
            <a:r>
              <a:rPr lang="en-US" sz="800" dirty="0"/>
              <a:t>, MD, Chair, Department of Neurosurgery, UMDNJ-University Hospital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226234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Angiogram 3D </a:t>
            </a:r>
            <a:r>
              <a:rPr lang="en-US" b="1" dirty="0" smtClean="0"/>
              <a:t>Reconstruction Showing Area </a:t>
            </a:r>
            <a:r>
              <a:rPr lang="en-US" b="1" dirty="0"/>
              <a:t>of </a:t>
            </a:r>
            <a:r>
              <a:rPr lang="en-US" b="1" dirty="0" smtClean="0"/>
              <a:t>Intracranial Arterial Blockage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- Elias </a:t>
            </a:r>
            <a:r>
              <a:rPr lang="en-US" sz="4800" dirty="0"/>
              <a:t>A. </a:t>
            </a:r>
            <a:r>
              <a:rPr lang="en-US" sz="4800" dirty="0" err="1"/>
              <a:t>Giraldo</a:t>
            </a:r>
            <a:r>
              <a:rPr lang="en-US" sz="4800" dirty="0"/>
              <a:t>, M. (2007, April). </a:t>
            </a:r>
            <a:r>
              <a:rPr lang="en-US" sz="4800" i="1" dirty="0"/>
              <a:t>Ischemic Stroke</a:t>
            </a:r>
            <a:r>
              <a:rPr lang="en-US" sz="4800" dirty="0"/>
              <a:t>. Retrieved February 7, 2012, from The </a:t>
            </a:r>
            <a:r>
              <a:rPr lang="en-US" sz="4800" dirty="0" err="1"/>
              <a:t>Merk</a:t>
            </a:r>
            <a:r>
              <a:rPr lang="en-US" sz="4800" dirty="0"/>
              <a:t> Manual: http://</a:t>
            </a:r>
            <a:r>
              <a:rPr lang="en-US" sz="4800" dirty="0" smtClean="0"/>
              <a:t>www.merckmanuals.com/professional/neurologic_disorders/stroke_cva/ischemic_stroke.html</a:t>
            </a:r>
          </a:p>
          <a:p>
            <a:pPr marL="0" indent="0">
              <a:buNone/>
            </a:pPr>
            <a:r>
              <a:rPr lang="en-US" sz="4800" i="1" dirty="0" smtClean="0"/>
              <a:t>- File</a:t>
            </a:r>
            <a:r>
              <a:rPr lang="en-US" sz="4800" i="1" dirty="0"/>
              <a:t>: Fibrinoysis.png</a:t>
            </a:r>
            <a:r>
              <a:rPr lang="en-US" sz="4800" dirty="0"/>
              <a:t>. (2005, April 26). Retrieved February 19, 2012, from Wikipedia The Free Encyclopedia: http://</a:t>
            </a:r>
            <a:r>
              <a:rPr lang="en-US" sz="4800" dirty="0" smtClean="0"/>
              <a:t>en.wikipedia.org/wiki/File:Fibrinolysis.png</a:t>
            </a:r>
          </a:p>
          <a:p>
            <a:pPr marL="0" indent="0">
              <a:buNone/>
            </a:pPr>
            <a:r>
              <a:rPr lang="en-US" sz="4800" dirty="0" smtClean="0"/>
              <a:t>- Jones</a:t>
            </a:r>
            <a:r>
              <a:rPr lang="en-US" sz="4800" dirty="0"/>
              <a:t>, K. (2012, February 4). </a:t>
            </a:r>
            <a:r>
              <a:rPr lang="en-US" sz="4800" i="1" dirty="0"/>
              <a:t>Med India Network for Health</a:t>
            </a:r>
            <a:r>
              <a:rPr lang="en-US" sz="4800" dirty="0"/>
              <a:t>. Retrieved February 15, 2012, from Risk of Ischemic Stroke may be Aggravated by Infections in Childhood: http://</a:t>
            </a:r>
            <a:r>
              <a:rPr lang="en-US" sz="4800" dirty="0" smtClean="0"/>
              <a:t>www.medindia.net/news/risk-of-ischemic-stroke-may-be-aggravated-by-infections-in-childhood-97035-1.htm</a:t>
            </a:r>
          </a:p>
          <a:p>
            <a:pPr marL="0" indent="0">
              <a:buNone/>
            </a:pPr>
            <a:r>
              <a:rPr lang="en-US" sz="4800" i="1" dirty="0" smtClean="0"/>
              <a:t>- National </a:t>
            </a:r>
            <a:r>
              <a:rPr lang="en-US" sz="4800" i="1" dirty="0"/>
              <a:t>Stroke Association</a:t>
            </a:r>
            <a:r>
              <a:rPr lang="en-US" sz="4800" dirty="0"/>
              <a:t>. (2012). Retrieved February 7, 2012, from Types of Stroke: </a:t>
            </a:r>
            <a:r>
              <a:rPr lang="en-US" sz="4800" dirty="0" smtClean="0"/>
              <a:t>Shaping </a:t>
            </a:r>
            <a:r>
              <a:rPr lang="en-US" sz="4800" dirty="0"/>
              <a:t>the Future of Aneurysm Treatments, </a:t>
            </a:r>
            <a:r>
              <a:rPr lang="en-US" sz="4800" dirty="0" smtClean="0"/>
              <a:t>2008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i="1" dirty="0" smtClean="0"/>
              <a:t>- The </a:t>
            </a:r>
            <a:r>
              <a:rPr lang="en-US" sz="4800" i="1" dirty="0"/>
              <a:t>Internet Stroke Center</a:t>
            </a:r>
            <a:r>
              <a:rPr lang="en-US" sz="4800" dirty="0"/>
              <a:t>. (</a:t>
            </a:r>
            <a:r>
              <a:rPr lang="en-US" sz="4800" dirty="0" err="1"/>
              <a:t>n.d.</a:t>
            </a:r>
            <a:r>
              <a:rPr lang="en-US" sz="4800" dirty="0"/>
              <a:t>). Retrieved February 7, 2012, from Ischemic Stroke: http://</a:t>
            </a:r>
            <a:r>
              <a:rPr lang="en-US" sz="4800" dirty="0" smtClean="0"/>
              <a:t>www.strokecenter.org/patients/about-stroke/ischemic-stroke/</a:t>
            </a:r>
          </a:p>
          <a:p>
            <a:pPr marL="0" indent="0">
              <a:buNone/>
            </a:pPr>
            <a:r>
              <a:rPr lang="en-US" sz="4800" i="1" dirty="0" smtClean="0"/>
              <a:t>- Treating </a:t>
            </a:r>
            <a:r>
              <a:rPr lang="en-US" sz="4800" i="1" dirty="0"/>
              <a:t>Acute Ischemic Stroke</a:t>
            </a:r>
            <a:r>
              <a:rPr lang="en-US" sz="4800" dirty="0"/>
              <a:t>. (</a:t>
            </a:r>
            <a:r>
              <a:rPr lang="en-US" sz="4800" dirty="0" err="1"/>
              <a:t>n.d.</a:t>
            </a:r>
            <a:r>
              <a:rPr lang="en-US" sz="4800" dirty="0"/>
              <a:t>). Retrieved February 19, 2012, from The University Hospital: http://</a:t>
            </a:r>
            <a:r>
              <a:rPr lang="en-US" sz="4800" dirty="0" smtClean="0"/>
              <a:t>www.theuniversityhospital.com/stroke/ischemic.htm</a:t>
            </a:r>
          </a:p>
          <a:p>
            <a:pPr marL="0" indent="0">
              <a:buNone/>
            </a:pPr>
            <a:r>
              <a:rPr lang="en-US" sz="4800" i="1" dirty="0" smtClean="0"/>
              <a:t>- National </a:t>
            </a:r>
            <a:r>
              <a:rPr lang="en-US" sz="4800" i="1" dirty="0"/>
              <a:t>Stroke Association</a:t>
            </a:r>
            <a:r>
              <a:rPr lang="en-US" sz="4800" dirty="0"/>
              <a:t>. (2012). Retrieved February 7, 2012, from Types of </a:t>
            </a:r>
            <a:r>
              <a:rPr lang="en-US" sz="4800" dirty="0" smtClean="0"/>
              <a:t>Stroke: http</a:t>
            </a:r>
            <a:r>
              <a:rPr lang="en-US" sz="4800" dirty="0"/>
              <a:t>://</a:t>
            </a:r>
            <a:r>
              <a:rPr lang="en-US" sz="4800" dirty="0" smtClean="0"/>
              <a:t>www.stroke.org/site/PageServer?pagename=TYPE</a:t>
            </a:r>
          </a:p>
          <a:p>
            <a:pPr marL="0" indent="0">
              <a:buNone/>
            </a:pPr>
            <a:r>
              <a:rPr lang="en-US" sz="4800" dirty="0" smtClean="0"/>
              <a:t>-  </a:t>
            </a:r>
            <a:r>
              <a:rPr lang="en-US" sz="4800" dirty="0"/>
              <a:t>Wikipedia. (2012, February 1). </a:t>
            </a:r>
            <a:r>
              <a:rPr lang="en-US" sz="4800" i="1" dirty="0"/>
              <a:t>Ischemic cascade. </a:t>
            </a:r>
            <a:r>
              <a:rPr lang="en-US" sz="4800" dirty="0" smtClean="0"/>
              <a:t>Retrieved </a:t>
            </a:r>
            <a:r>
              <a:rPr lang="en-US" sz="4800" dirty="0"/>
              <a:t>April 13, 2012, from Wikipedia: http://en.wikipedia.org/wiki/Ischemic_cascade</a:t>
            </a:r>
          </a:p>
          <a:p>
            <a:pPr marL="0" indent="0">
              <a:buNone/>
            </a:pPr>
            <a:r>
              <a:rPr lang="en-US" sz="4800" dirty="0" smtClean="0">
                <a:ea typeface="Calibri" pitchFamily="34" charset="0"/>
                <a:cs typeface="Times New Roman" pitchFamily="18" charset="0"/>
              </a:rPr>
              <a:t>- Wikipedia</a:t>
            </a:r>
            <a:r>
              <a:rPr lang="en-US" sz="4800" dirty="0">
                <a:ea typeface="Calibri" pitchFamily="34" charset="0"/>
                <a:cs typeface="Times New Roman" pitchFamily="18" charset="0"/>
              </a:rPr>
              <a:t>. (2012, March 29). </a:t>
            </a:r>
            <a:r>
              <a:rPr lang="en-US" sz="4800" i="1" dirty="0">
                <a:ea typeface="Calibri" pitchFamily="34" charset="0"/>
                <a:cs typeface="Times New Roman" pitchFamily="18" charset="0"/>
              </a:rPr>
              <a:t>Stroke</a:t>
            </a:r>
            <a:r>
              <a:rPr lang="en-US" sz="4800" dirty="0">
                <a:ea typeface="Calibri" pitchFamily="34" charset="0"/>
                <a:cs typeface="Times New Roman" pitchFamily="18" charset="0"/>
              </a:rPr>
              <a:t>. Retrieved March 30, 2012, from Wikipedia: http://</a:t>
            </a:r>
            <a:r>
              <a:rPr lang="en-US" sz="4800" dirty="0" smtClean="0">
                <a:ea typeface="Calibri" pitchFamily="34" charset="0"/>
                <a:cs typeface="Times New Roman" pitchFamily="18" charset="0"/>
              </a:rPr>
              <a:t>en.wikipedia.org/wiki/Ischemic_stroke#Ischemic</a:t>
            </a:r>
          </a:p>
          <a:p>
            <a:pPr marL="0" indent="0">
              <a:buNone/>
            </a:pPr>
            <a:r>
              <a:rPr lang="en-US" sz="4800" i="1" dirty="0" smtClean="0"/>
              <a:t>- Wikipedia</a:t>
            </a:r>
            <a:r>
              <a:rPr lang="en-US" sz="4800" i="1" dirty="0"/>
              <a:t>. (2012, March 29). Stroke. Retrieved March 30, 2012, from Wikipedia: http://en.wikipedia.org/wiki/File:Apoptosis.png Image used from Wikimedia </a:t>
            </a:r>
            <a:r>
              <a:rPr lang="en-US" sz="4800" i="1" dirty="0" smtClean="0"/>
              <a:t>Commons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Ischemic Stroke Case </a:t>
            </a:r>
            <a:r>
              <a:rPr lang="en-US" sz="3600" dirty="0"/>
              <a:t>S</a:t>
            </a:r>
            <a:r>
              <a:rPr lang="en-US" sz="3600" dirty="0" smtClean="0"/>
              <a:t>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T.H. is a 70 y/o female and enjoying lunch with with her daughter.  During lunch her daughter notices T.H. is unable to grasp the fork properly in her right hand.  She has developed a right facial droop.  Her daughter asked if she was feeling okay and T.H. could not remember who her daughter was.  911 was initiated and arrived within 10 minutes.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Ischemic Stroke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     Define Ischemic Stroke</a:t>
            </a:r>
          </a:p>
          <a:p>
            <a:pPr marL="0" indent="0">
              <a:buNone/>
            </a:pPr>
            <a:r>
              <a:rPr lang="en-US" sz="2400" dirty="0" smtClean="0"/>
              <a:t>-     Understand Pathophysiology</a:t>
            </a:r>
          </a:p>
          <a:p>
            <a:pPr marL="0" indent="0">
              <a:buNone/>
            </a:pPr>
            <a:r>
              <a:rPr lang="en-US" sz="2400" dirty="0" smtClean="0"/>
              <a:t>-     Explain signs and symptoms</a:t>
            </a:r>
          </a:p>
          <a:p>
            <a:pPr marL="0" indent="0">
              <a:buNone/>
            </a:pPr>
            <a:r>
              <a:rPr lang="en-US" sz="2400" dirty="0" smtClean="0"/>
              <a:t>-     Outline treatment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What is Ischemic Stroke?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05" y="1524000"/>
            <a:ext cx="348615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Blocked artery in the brain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2386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Brain depends on arteries to bring fresh blood from heart </a:t>
            </a:r>
          </a:p>
          <a:p>
            <a:r>
              <a:rPr lang="en-US" dirty="0" smtClean="0"/>
              <a:t>and lungs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263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Blood carries oxygen and nutrients to the brain, and takes away carbon dioxide and cellular waste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1780" y="1524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When an artery is blocked, brain cells cannot make enough energy and will stop working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7841" y="3285530"/>
            <a:ext cx="2866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If an artery remains blocked for more than a few minutes, brain cells may die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7059" y="4800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Immediate medical treatment is vital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580" y="6629400"/>
            <a:ext cx="891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The Internet Stroke Center</a:t>
            </a:r>
            <a:r>
              <a:rPr lang="en-US" sz="1000" dirty="0"/>
              <a:t>. (</a:t>
            </a:r>
            <a:r>
              <a:rPr lang="en-US" sz="1000" dirty="0" err="1"/>
              <a:t>n.d.</a:t>
            </a:r>
            <a:r>
              <a:rPr lang="en-US" sz="1000" dirty="0"/>
              <a:t>). Retrieved February 7, 2012, from Ischemic Stroke: http://</a:t>
            </a:r>
            <a:r>
              <a:rPr lang="en-US" sz="1000" dirty="0" smtClean="0"/>
              <a:t>www.strokecenter.org/patients/about-stroke/ischemic-stroke/ Used with permission.</a:t>
            </a:r>
            <a:endParaRPr lang="en-US" sz="10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Ischemic Stroke Animation</a:t>
            </a:r>
            <a:endParaRPr lang="en-US" sz="3600" dirty="0"/>
          </a:p>
        </p:txBody>
      </p:sp>
      <p:pic>
        <p:nvPicPr>
          <p:cNvPr id="4" name="Ischemic_Stroke_ani.mpeg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85900" y="1600200"/>
            <a:ext cx="6172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6172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National Stroke Association</a:t>
            </a:r>
            <a:r>
              <a:rPr lang="en-US" sz="1000" dirty="0"/>
              <a:t>. (2012). Retrieved February 7, 2012, from Types of Stroke: http://</a:t>
            </a:r>
            <a:r>
              <a:rPr lang="en-US" sz="1000" dirty="0" smtClean="0"/>
              <a:t>www.stroke.org/site/PageServer?pagename=TYPE Used with permission.</a:t>
            </a:r>
            <a:endParaRPr lang="en-US" sz="1000" dirty="0"/>
          </a:p>
          <a:p>
            <a:r>
              <a:rPr lang="en-US" sz="1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General Brain Function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-     What two products below does </a:t>
            </a:r>
            <a:r>
              <a:rPr lang="en-US" sz="2400" dirty="0"/>
              <a:t>blood carry away from the brain?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41910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Oxygen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Again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091" y="2667000"/>
            <a:ext cx="25146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Cellular Waste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Yes, great job!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9636" y="2667000"/>
            <a:ext cx="25146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Carbon Dioxide 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Pathophysiology of Ischemic Stroke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2924" y="223791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Inflammatory </a:t>
            </a:r>
            <a:r>
              <a:rPr lang="en-US" dirty="0"/>
              <a:t>mediators IL-1B and TNF- α </a:t>
            </a:r>
            <a:r>
              <a:rPr lang="en-US" dirty="0" smtClean="0"/>
              <a:t>      contribute </a:t>
            </a:r>
            <a:r>
              <a:rPr lang="en-US" dirty="0"/>
              <a:t>to edema and </a:t>
            </a:r>
            <a:r>
              <a:rPr lang="en-US" dirty="0" err="1"/>
              <a:t>microvascular</a:t>
            </a:r>
            <a:r>
              <a:rPr lang="en-US" dirty="0"/>
              <a:t> thrombosis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924" y="4487605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Edema </a:t>
            </a:r>
            <a:r>
              <a:rPr lang="en-US" dirty="0"/>
              <a:t>may increase intracranial pressure if </a:t>
            </a:r>
            <a:r>
              <a:rPr lang="en-US" dirty="0" smtClean="0"/>
              <a:t>severe</a:t>
            </a:r>
          </a:p>
          <a:p>
            <a:pPr lvl="1"/>
            <a:r>
              <a:rPr lang="en-US" dirty="0" smtClean="0"/>
              <a:t>- Increased </a:t>
            </a:r>
            <a:r>
              <a:rPr lang="en-US" dirty="0" smtClean="0"/>
              <a:t>pressure will deprive brain cells of oxygen</a:t>
            </a:r>
          </a:p>
          <a:p>
            <a:pPr lvl="1"/>
            <a:r>
              <a:rPr lang="en-US" dirty="0" smtClean="0"/>
              <a:t>- May damage brain cells if edema persists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2924" y="3826916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Neurons </a:t>
            </a:r>
            <a:r>
              <a:rPr lang="en-US" dirty="0"/>
              <a:t>die when perfusion is &lt; 5% of normal for &gt; 5 min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1893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Elias A. </a:t>
            </a:r>
            <a:r>
              <a:rPr lang="en-US" sz="1000" dirty="0" err="1"/>
              <a:t>Giraldo</a:t>
            </a:r>
            <a:r>
              <a:rPr lang="en-US" sz="1000" dirty="0"/>
              <a:t>, M. (2007, April). </a:t>
            </a:r>
            <a:r>
              <a:rPr lang="en-US" sz="1000" i="1" dirty="0"/>
              <a:t>Ischemic Stroke</a:t>
            </a:r>
            <a:r>
              <a:rPr lang="en-US" sz="1000" dirty="0"/>
              <a:t>. Retrieved February 7, 2012, from The </a:t>
            </a:r>
            <a:r>
              <a:rPr lang="en-US" sz="1000" dirty="0" err="1"/>
              <a:t>Merk</a:t>
            </a:r>
            <a:r>
              <a:rPr lang="en-US" sz="1000" dirty="0"/>
              <a:t> Manual: http://www.merckmanuals.com/professional/neurologic_disorders/stroke_cva/ischemic_stroke.html</a:t>
            </a:r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94350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Wikipedia. (2012, March 29). Stroke. Retrieved March 30, 2012, from Wikipedia: http://</a:t>
            </a:r>
            <a:r>
              <a:rPr lang="en-US" sz="1000" i="1" dirty="0" smtClean="0"/>
              <a:t>en.wikipedia.org/wiki/Ischemic_stroke#Ischemic Image used </a:t>
            </a:r>
            <a:r>
              <a:rPr lang="en-US" sz="1000" i="1" dirty="0" smtClean="0"/>
              <a:t> with permission</a:t>
            </a:r>
          </a:p>
          <a:p>
            <a:r>
              <a:rPr lang="en-US" sz="1000" i="1" dirty="0" smtClean="0"/>
              <a:t>from </a:t>
            </a:r>
            <a:r>
              <a:rPr lang="en-US" sz="1000" i="1" dirty="0" smtClean="0"/>
              <a:t>Wikimedia Commons.</a:t>
            </a:r>
            <a:endParaRPr lang="en-US" sz="1000" i="1" dirty="0"/>
          </a:p>
        </p:txBody>
      </p:sp>
      <p:pic>
        <p:nvPicPr>
          <p:cNvPr id="1028" name="Picture 4" descr="http://upload.wikimedia.org/wikipedia/commons/thumb/b/bd/INFARCT.jpg/230px-INFARC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1022"/>
            <a:ext cx="3276599" cy="37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52924" y="3146727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CT scan </a:t>
            </a:r>
            <a:r>
              <a:rPr lang="en-US" dirty="0"/>
              <a:t>slice of the brain showing a </a:t>
            </a:r>
            <a:endParaRPr lang="en-US" dirty="0" smtClean="0"/>
          </a:p>
          <a:p>
            <a:r>
              <a:rPr lang="en-US" dirty="0" smtClean="0"/>
              <a:t>right-hemispheric </a:t>
            </a:r>
            <a:r>
              <a:rPr lang="en-US" dirty="0"/>
              <a:t>stroke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2924" y="1575710"/>
            <a:ext cx="3805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Extent </a:t>
            </a:r>
            <a:r>
              <a:rPr lang="en-US" dirty="0"/>
              <a:t>of damage depends on severity of </a:t>
            </a:r>
            <a:endParaRPr lang="en-US" dirty="0" smtClean="0"/>
          </a:p>
          <a:p>
            <a:r>
              <a:rPr lang="en-US" dirty="0" smtClean="0"/>
              <a:t>ischemia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7" y="-3810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Pathophysiology of Ischemic Stroke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45" y="160913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Promptly </a:t>
            </a:r>
            <a:r>
              <a:rPr lang="en-US" dirty="0"/>
              <a:t>restoring blood flow may reduce or reverse injury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144" y="4038600"/>
            <a:ext cx="83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Damage </a:t>
            </a:r>
            <a:r>
              <a:rPr lang="en-US" dirty="0"/>
              <a:t>occurs more rapidly during hyperthermia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more slowly during hypothermia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0145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Elias A. </a:t>
            </a:r>
            <a:r>
              <a:rPr lang="en-US" sz="1000" dirty="0" err="1"/>
              <a:t>Giraldo</a:t>
            </a:r>
            <a:r>
              <a:rPr lang="en-US" sz="1000" dirty="0"/>
              <a:t>, M. (2007, April). </a:t>
            </a:r>
            <a:r>
              <a:rPr lang="en-US" sz="1000" i="1" dirty="0"/>
              <a:t>Ischemic Stroke</a:t>
            </a:r>
            <a:r>
              <a:rPr lang="en-US" sz="1000" dirty="0"/>
              <a:t>. Retrieved February 7, 2012, from The </a:t>
            </a:r>
            <a:r>
              <a:rPr lang="en-US" sz="1000" dirty="0" err="1"/>
              <a:t>Merk</a:t>
            </a:r>
            <a:r>
              <a:rPr lang="en-US" sz="1000" dirty="0"/>
              <a:t> Manual: http://www.merckmanuals.com/professional/neurologic_disorders/stroke_cva/ischemic_stroke.html</a:t>
            </a:r>
          </a:p>
          <a:p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202997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145" y="2667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Mechanisms </a:t>
            </a:r>
            <a:r>
              <a:rPr lang="en-US" dirty="0"/>
              <a:t>of ischemic injury include: edema, </a:t>
            </a:r>
            <a:r>
              <a:rPr lang="en-US" dirty="0" err="1"/>
              <a:t>microvascular</a:t>
            </a:r>
            <a:r>
              <a:rPr lang="en-US" dirty="0"/>
              <a:t> thrombosis, </a:t>
            </a:r>
            <a:r>
              <a:rPr lang="en-US" dirty="0" smtClean="0"/>
              <a:t>apoptosis (programmed cell death), </a:t>
            </a:r>
            <a:r>
              <a:rPr lang="en-US" dirty="0"/>
              <a:t>infarction with cell </a:t>
            </a:r>
            <a:r>
              <a:rPr lang="en-US" dirty="0" smtClean="0"/>
              <a:t>necrosis</a:t>
            </a: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76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Apoptosis Diagram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30091" y="6162675"/>
            <a:ext cx="320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Wikipedia. (2012, March 29). Stroke. Retrieved March 30, 2012, from Wikipedia: http://en.wikipedia.org/wiki/File:Apoptosis.png Image used </a:t>
            </a:r>
            <a:r>
              <a:rPr lang="en-US" sz="800" i="1" dirty="0" smtClean="0"/>
              <a:t>with permission from </a:t>
            </a:r>
            <a:r>
              <a:rPr lang="en-US" sz="800" i="1" dirty="0"/>
              <a:t>Wikimedia Commons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31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5715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Ischemic injury cascade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685800"/>
            <a:ext cx="7924800" cy="5943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2500" dirty="0"/>
              <a:t>Lack of O2 causes neuron's process for making </a:t>
            </a:r>
            <a:r>
              <a:rPr lang="en-US" sz="2500" dirty="0" smtClean="0"/>
              <a:t>ATP</a:t>
            </a:r>
            <a:r>
              <a:rPr lang="en-US" sz="2500" dirty="0"/>
              <a:t> </a:t>
            </a:r>
            <a:r>
              <a:rPr lang="en-US" sz="2500" dirty="0" smtClean="0"/>
              <a:t>for </a:t>
            </a:r>
            <a:r>
              <a:rPr lang="en-US" sz="2500" dirty="0"/>
              <a:t>energy fail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Cells </a:t>
            </a:r>
            <a:r>
              <a:rPr lang="en-US" sz="2500" dirty="0" smtClean="0"/>
              <a:t>switch </a:t>
            </a:r>
            <a:r>
              <a:rPr lang="en-US" sz="2500" dirty="0"/>
              <a:t>to anaerobic metabolism, producing lactic acid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ATP-reliant ion transport pumps fail, causing cell to become </a:t>
            </a:r>
            <a:r>
              <a:rPr lang="en-US" sz="2500" dirty="0" smtClean="0"/>
              <a:t>depolarized</a:t>
            </a:r>
            <a:r>
              <a:rPr lang="en-US" sz="2500" dirty="0"/>
              <a:t>, allowing ions, including </a:t>
            </a:r>
            <a:r>
              <a:rPr lang="en-US" sz="2500" dirty="0" err="1"/>
              <a:t>Ca</a:t>
            </a:r>
            <a:r>
              <a:rPr lang="en-US" sz="2500" baseline="30000" dirty="0" smtClean="0"/>
              <a:t>++</a:t>
            </a:r>
            <a:r>
              <a:rPr lang="en-US" sz="2500" dirty="0" smtClean="0"/>
              <a:t>, </a:t>
            </a:r>
            <a:r>
              <a:rPr lang="en-US" sz="2500" dirty="0"/>
              <a:t>to flow into the </a:t>
            </a:r>
            <a:r>
              <a:rPr lang="en-US" sz="2500" dirty="0" smtClean="0"/>
              <a:t>cell</a:t>
            </a:r>
          </a:p>
          <a:p>
            <a:pPr marL="0" indent="0" algn="ctr">
              <a:buNone/>
            </a:pPr>
            <a:r>
              <a:rPr lang="en-US" sz="2500" dirty="0" smtClean="0"/>
              <a:t>↓</a:t>
            </a:r>
          </a:p>
          <a:p>
            <a:pPr marL="0" indent="0" algn="ctr">
              <a:buNone/>
            </a:pPr>
            <a:r>
              <a:rPr lang="en-US" sz="2500" dirty="0" smtClean="0"/>
              <a:t>The </a:t>
            </a:r>
            <a:r>
              <a:rPr lang="en-US" sz="2500" dirty="0"/>
              <a:t>ion pumps can’t transport </a:t>
            </a:r>
            <a:r>
              <a:rPr lang="en-US" sz="2500" dirty="0" err="1"/>
              <a:t>Ca</a:t>
            </a:r>
            <a:r>
              <a:rPr lang="en-US" sz="2500" baseline="30000" dirty="0"/>
              <a:t>++</a:t>
            </a:r>
            <a:r>
              <a:rPr lang="en-US" sz="2500" dirty="0"/>
              <a:t> out of the cell, intracellular calcium levels get too high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 err="1"/>
              <a:t>Ca</a:t>
            </a:r>
            <a:r>
              <a:rPr lang="en-US" sz="2500" baseline="30000" dirty="0"/>
              <a:t>++</a:t>
            </a:r>
            <a:r>
              <a:rPr lang="en-US" sz="2500" dirty="0"/>
              <a:t> triggers release of glutamate, an excitatory amino </a:t>
            </a:r>
            <a:r>
              <a:rPr lang="en-US" sz="2500" dirty="0" smtClean="0"/>
              <a:t>acid</a:t>
            </a:r>
            <a:r>
              <a:rPr lang="en-US" sz="2500" dirty="0"/>
              <a:t> </a:t>
            </a:r>
            <a:r>
              <a:rPr lang="en-US" sz="2500" dirty="0" smtClean="0"/>
              <a:t>neurotransmitter</a:t>
            </a:r>
            <a:endParaRPr lang="en-US" sz="2500" dirty="0"/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Glutamate stimulates AMPA receptors and </a:t>
            </a:r>
            <a:r>
              <a:rPr lang="en-US" sz="2500" dirty="0" err="1"/>
              <a:t>Ca</a:t>
            </a:r>
            <a:r>
              <a:rPr lang="en-US" sz="2500" baseline="30000" dirty="0"/>
              <a:t>++</a:t>
            </a:r>
            <a:r>
              <a:rPr lang="en-US" sz="2500" dirty="0"/>
              <a:t>-permeable NMDA receptors, which open to allow more </a:t>
            </a:r>
            <a:r>
              <a:rPr lang="en-US" sz="2500" dirty="0" err="1"/>
              <a:t>Ca</a:t>
            </a:r>
            <a:r>
              <a:rPr lang="en-US" sz="2500" baseline="30000" dirty="0"/>
              <a:t>++</a:t>
            </a:r>
            <a:r>
              <a:rPr lang="en-US" sz="2500" dirty="0"/>
              <a:t> into cells.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Excess </a:t>
            </a:r>
            <a:r>
              <a:rPr lang="en-US" sz="2500" dirty="0" err="1"/>
              <a:t>Ca</a:t>
            </a:r>
            <a:r>
              <a:rPr lang="en-US" sz="2500" baseline="30000" dirty="0"/>
              <a:t>++</a:t>
            </a:r>
            <a:r>
              <a:rPr lang="en-US" sz="2500" dirty="0"/>
              <a:t> entry overexcites cells and causes the generation of harmful chemicals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Cell's membrane is broken down by phospholipases, becomes more permeable, and more ions and harmful chemicals flow into the cell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Mitochondria break down, releasing toxins and apoptotic factors into the cell</a:t>
            </a:r>
          </a:p>
          <a:p>
            <a:pPr marL="0" indent="0" algn="ctr">
              <a:buNone/>
            </a:pPr>
            <a:r>
              <a:rPr lang="en-US" sz="2500" dirty="0"/>
              <a:t>↓</a:t>
            </a:r>
          </a:p>
          <a:p>
            <a:pPr marL="0" indent="0" algn="ctr">
              <a:buNone/>
            </a:pPr>
            <a:r>
              <a:rPr lang="en-US" sz="2500" dirty="0"/>
              <a:t>As cells die through necrosis, it releases glutamate and toxic chemicals into environment. Toxins poison nearby neurons, and glutamate can overexcite them.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0782" y="6553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dirty="0"/>
              <a:t>Wikipedia. (2012, February 1). </a:t>
            </a:r>
            <a:r>
              <a:rPr lang="en-US" sz="1000" i="1" dirty="0"/>
              <a:t>Ischemic cascade. </a:t>
            </a:r>
            <a:r>
              <a:rPr lang="en-US" sz="1000" dirty="0"/>
              <a:t>Retrieved April 13, 2012, from Wikipedia: http://en.wikipedia.org/wiki/Ischemic_cascade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3568</TotalTime>
  <Words>1529</Words>
  <Application>Microsoft Office PowerPoint</Application>
  <PresentationFormat>On-screen Show (4:3)</PresentationFormat>
  <Paragraphs>157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Ischemic Stroke</vt:lpstr>
      <vt:lpstr>Ischemic Stroke Case Study</vt:lpstr>
      <vt:lpstr>Ischemic Stroke Outcomes</vt:lpstr>
      <vt:lpstr>What is Ischemic Stroke? </vt:lpstr>
      <vt:lpstr>Ischemic Stroke Animation</vt:lpstr>
      <vt:lpstr>General Brain Function</vt:lpstr>
      <vt:lpstr>Pathophysiology of Ischemic Stroke </vt:lpstr>
      <vt:lpstr>Pathophysiology of Ischemic Stroke </vt:lpstr>
      <vt:lpstr>Ischemic injury cascade</vt:lpstr>
      <vt:lpstr>Pathophysiology of Ischemic Stroke</vt:lpstr>
      <vt:lpstr>PowerPoint Presentation</vt:lpstr>
      <vt:lpstr>Treatment Options for Ischemic Stroke </vt:lpstr>
      <vt:lpstr>Treatment Options for Ischemic Stroke </vt:lpstr>
      <vt:lpstr>Treatment Options for Ischemic Stroke</vt:lpstr>
      <vt:lpstr>Summary of Ischemic Stroke</vt:lpstr>
      <vt:lpstr>Literature Cited</vt:lpstr>
    </vt:vector>
  </TitlesOfParts>
  <Company>Alverno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Minutes About:</dc:title>
  <dc:creator>AdminEx</dc:creator>
  <cp:lastModifiedBy>Jordan Beckman</cp:lastModifiedBy>
  <cp:revision>125</cp:revision>
  <dcterms:created xsi:type="dcterms:W3CDTF">2012-01-20T18:29:31Z</dcterms:created>
  <dcterms:modified xsi:type="dcterms:W3CDTF">2012-04-24T00:16:38Z</dcterms:modified>
</cp:coreProperties>
</file>